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46"/>
  </p:notesMasterIdLst>
  <p:handoutMasterIdLst>
    <p:handoutMasterId r:id="rId47"/>
  </p:handoutMasterIdLst>
  <p:sldIdLst>
    <p:sldId id="291" r:id="rId2"/>
    <p:sldId id="303" r:id="rId3"/>
    <p:sldId id="315" r:id="rId4"/>
    <p:sldId id="316" r:id="rId5"/>
    <p:sldId id="329" r:id="rId6"/>
    <p:sldId id="330" r:id="rId7"/>
    <p:sldId id="305" r:id="rId8"/>
    <p:sldId id="307" r:id="rId9"/>
    <p:sldId id="308" r:id="rId10"/>
    <p:sldId id="332" r:id="rId11"/>
    <p:sldId id="333" r:id="rId12"/>
    <p:sldId id="334" r:id="rId13"/>
    <p:sldId id="335" r:id="rId14"/>
    <p:sldId id="336" r:id="rId15"/>
    <p:sldId id="310" r:id="rId16"/>
    <p:sldId id="311" r:id="rId17"/>
    <p:sldId id="313" r:id="rId18"/>
    <p:sldId id="314" r:id="rId19"/>
    <p:sldId id="317" r:id="rId20"/>
    <p:sldId id="318" r:id="rId21"/>
    <p:sldId id="319" r:id="rId22"/>
    <p:sldId id="320" r:id="rId23"/>
    <p:sldId id="321" r:id="rId24"/>
    <p:sldId id="331" r:id="rId25"/>
    <p:sldId id="338" r:id="rId26"/>
    <p:sldId id="322" r:id="rId27"/>
    <p:sldId id="323" r:id="rId28"/>
    <p:sldId id="324" r:id="rId29"/>
    <p:sldId id="341" r:id="rId30"/>
    <p:sldId id="342" r:id="rId31"/>
    <p:sldId id="339" r:id="rId32"/>
    <p:sldId id="343" r:id="rId33"/>
    <p:sldId id="344" r:id="rId34"/>
    <p:sldId id="347" r:id="rId35"/>
    <p:sldId id="349" r:id="rId36"/>
    <p:sldId id="350" r:id="rId37"/>
    <p:sldId id="351" r:id="rId38"/>
    <p:sldId id="325" r:id="rId39"/>
    <p:sldId id="326" r:id="rId40"/>
    <p:sldId id="345" r:id="rId41"/>
    <p:sldId id="327" r:id="rId42"/>
    <p:sldId id="328" r:id="rId43"/>
    <p:sldId id="346" r:id="rId44"/>
    <p:sldId id="292" r:id="rId45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  <p:cmAuthor id="2" name="Microsoft Office User" initials="Office [2]" lastIdx="1" clrIdx="1">
    <p:extLst/>
  </p:cmAuthor>
  <p:cmAuthor id="3" name="Microsoft Office User" initials="Office [2] [2]" lastIdx="1" clrIdx="2">
    <p:extLst/>
  </p:cmAuthor>
  <p:cmAuthor id="4" name="Microsoft Office User" initials="Office [2]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95"/>
    <p:restoredTop sz="95752"/>
  </p:normalViewPr>
  <p:slideViewPr>
    <p:cSldViewPr snapToGrid="0" snapToObjects="1">
      <p:cViewPr>
        <p:scale>
          <a:sx n="120" d="100"/>
          <a:sy n="120" d="100"/>
        </p:scale>
        <p:origin x="416" y="24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commentAuthors" Target="commentAuthors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4/10/19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tiff>
</file>

<file path=ppt/media/image13.png>
</file>

<file path=ppt/media/image14.png>
</file>

<file path=ppt/media/image2.png>
</file>

<file path=ppt/media/image3.jp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4/10/19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1629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012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443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9621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727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387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241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47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23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452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80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99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021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685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460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67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7"/>
            <a:ext cx="9144000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6" y="6016249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2189264"/>
            <a:ext cx="4802124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Em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0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6418318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342900" marR="0" indent="-304800" algn="l" defTabSz="685800" rtl="0" eaLnBrk="1" fontAlgn="auto" latinLnBrk="0" hangingPunct="1">
              <a:lnSpc>
                <a:spcPts val="1950"/>
              </a:lnSpc>
              <a:spcBef>
                <a:spcPts val="75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50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2185416"/>
            <a:ext cx="7259240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25"/>
              </a:lnSpc>
              <a:buClr>
                <a:srgbClr val="005BBB"/>
              </a:buClr>
              <a:buFontTx/>
              <a:buNone/>
              <a:defRPr sz="1275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>
              <a:lnSpc>
                <a:spcPts val="1725"/>
              </a:lnSpc>
              <a:buClr>
                <a:srgbClr val="005BBB"/>
              </a:buClr>
              <a:buFont typeface="Arial" charset="0"/>
              <a:buChar char="•"/>
              <a:tabLst/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873940"/>
            <a:ext cx="5320076" cy="598723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4" y="873940"/>
            <a:ext cx="5308027" cy="31254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3998296"/>
            <a:ext cx="270189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3998296"/>
            <a:ext cx="2618184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883920"/>
            <a:ext cx="9144000" cy="59740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01479" y="0"/>
            <a:ext cx="87720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800" dirty="0" smtClean="0">
                <a:latin typeface="Arial" charset="0"/>
              </a:rPr>
              <a:t>‘-</a:t>
            </a:r>
            <a:endParaRPr lang="en-US" sz="18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534334" y="1023930"/>
            <a:ext cx="6418317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1534334" y="2555889"/>
            <a:ext cx="6418317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8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2320111"/>
            <a:ext cx="78867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8284464" y="6221885"/>
            <a:ext cx="544068" cy="534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2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2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895" r:id="rId3"/>
    <p:sldLayoutId id="2147483897" r:id="rId4"/>
    <p:sldLayoutId id="2147483907" r:id="rId5"/>
    <p:sldLayoutId id="2147483898" r:id="rId6"/>
    <p:sldLayoutId id="2147483900" r:id="rId7"/>
    <p:sldLayoutId id="2147483906" r:id="rId8"/>
    <p:sldLayoutId id="2147483902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LucidaGrande" charset="0"/>
        <a:buChar char="-"/>
        <a:defRPr sz="135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 userDrawn="1">
          <p15:clr>
            <a:srgbClr val="F26B43"/>
          </p15:clr>
        </p15:guide>
        <p15:guide id="2" pos="312" userDrawn="1">
          <p15:clr>
            <a:srgbClr val="F26B43"/>
          </p15:clr>
        </p15:guide>
        <p15:guide id="3" orient="horz" pos="4016" userDrawn="1">
          <p15:clr>
            <a:srgbClr val="F26B43"/>
          </p15:clr>
        </p15:guide>
        <p15:guide id="4" pos="5544" userDrawn="1">
          <p15:clr>
            <a:srgbClr val="F26B43"/>
          </p15:clr>
        </p15:guide>
        <p15:guide id="5" pos="216" userDrawn="1">
          <p15:clr>
            <a:srgbClr val="F26B43"/>
          </p15:clr>
        </p15:guide>
        <p15:guide id="6" pos="3348" userDrawn="1">
          <p15:clr>
            <a:srgbClr val="F26B43"/>
          </p15:clr>
        </p15:guide>
        <p15:guide id="7" pos="3528" userDrawn="1">
          <p15:clr>
            <a:srgbClr val="F26B43"/>
          </p15:clr>
        </p15:guide>
        <p15:guide id="8" pos="3384" userDrawn="1">
          <p15:clr>
            <a:srgbClr val="F26B43"/>
          </p15:clr>
        </p15:guide>
        <p15:guide id="9" orient="horz" pos="1848" userDrawn="1">
          <p15:clr>
            <a:srgbClr val="F26B43"/>
          </p15:clr>
        </p15:guide>
        <p15:guide id="10" orient="horz" pos="1896" userDrawn="1">
          <p15:clr>
            <a:srgbClr val="F26B43"/>
          </p15:clr>
        </p15:guide>
        <p15:guide id="11" orient="horz" pos="2880" userDrawn="1">
          <p15:clr>
            <a:srgbClr val="F26B43"/>
          </p15:clr>
        </p15:guide>
        <p15:guide id="1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.M._Turing_Award" TargetMode="External"/><Relationship Id="rId4" Type="http://schemas.openxmlformats.org/officeDocument/2006/relationships/hyperlink" Target="https://en.wikipedia.org/wiki/IEEE_Emanuel_R._Piore_Award" TargetMode="External"/><Relationship Id="rId5" Type="http://schemas.openxmlformats.org/officeDocument/2006/relationships/hyperlink" Target="https://en.wikipedia.org/wiki/IEEE_John_von_Neumann_Medal" TargetMode="External"/><Relationship Id="rId6" Type="http://schemas.openxmlformats.org/officeDocument/2006/relationships/hyperlink" Target="https://en.wikipedia.org/wiki/Lamport's_bakery_algorithm" TargetMode="External"/><Relationship Id="rId7" Type="http://schemas.openxmlformats.org/officeDocument/2006/relationships/hyperlink" Target="https://en.wikipedia.org/wiki/Byzantine_fault_tolerance" TargetMode="External"/><Relationship Id="rId8" Type="http://schemas.openxmlformats.org/officeDocument/2006/relationships/hyperlink" Target="https://en.wikipedia.org/wiki/Paxos_algorithm" TargetMode="External"/><Relationship Id="rId9" Type="http://schemas.openxmlformats.org/officeDocument/2006/relationships/hyperlink" Target="https://en.wikipedia.org/wiki/Lamport_signature" TargetMode="External"/><Relationship Id="rId10" Type="http://schemas.openxmlformats.org/officeDocument/2006/relationships/hyperlink" Target="https://en.wikipedia.org/wiki/Chandy-Lamport_algorithm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comments" Target="../comments/commen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5077454/" TargetMode="External"/><Relationship Id="rId4" Type="http://schemas.openxmlformats.org/officeDocument/2006/relationships/hyperlink" Target="https://learntla.com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lamport.azurewebsites.net/video/videos.html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y </a:t>
            </a:r>
            <a:r>
              <a:rPr lang="en-US" dirty="0" err="1" smtClean="0"/>
              <a:t>Amlan</a:t>
            </a:r>
            <a:r>
              <a:rPr lang="en-US" dirty="0" smtClean="0"/>
              <a:t> Gupta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400" dirty="0" err="1" smtClean="0"/>
              <a:t>amlangup@buffalo.edu</a:t>
            </a: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Tla</a:t>
            </a:r>
            <a:r>
              <a:rPr lang="en-US" dirty="0" smtClean="0"/>
              <a:t>+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" r="19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062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" r="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78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2" b="19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4774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3" r="46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695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" r="12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666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5196" y="2601687"/>
            <a:ext cx="2840518" cy="23295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425196" y="2185417"/>
            <a:ext cx="3134815" cy="2593411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Sample C Program</a:t>
            </a: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main() 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someNumber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()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+ 1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69139" y="2601687"/>
            <a:ext cx="4157690" cy="32436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3771900" y="2185417"/>
            <a:ext cx="4054929" cy="3511409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A logical Representation</a:t>
            </a: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if </a:t>
            </a:r>
            <a:r>
              <a:rPr lang="en-US" dirty="0">
                <a:solidFill>
                  <a:schemeClr val="bg1"/>
                </a:solidFill>
              </a:rPr>
              <a:t>current value of pc equals “start”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    then </a:t>
            </a:r>
            <a:r>
              <a:rPr lang="en-US" dirty="0">
                <a:solidFill>
                  <a:schemeClr val="bg1"/>
                </a:solidFill>
              </a:rPr>
              <a:t>next 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in {0, 1, . . . , </a:t>
            </a:r>
            <a:r>
              <a:rPr lang="en-US" dirty="0" smtClean="0">
                <a:solidFill>
                  <a:schemeClr val="bg1"/>
                </a:solidFill>
              </a:rPr>
              <a:t>1000} 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next value of pc equals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else </a:t>
            </a:r>
            <a:r>
              <a:rPr lang="en-US" dirty="0">
                <a:solidFill>
                  <a:schemeClr val="bg1"/>
                </a:solidFill>
              </a:rPr>
              <a:t>if current value of pc equals “middle”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then </a:t>
            </a:r>
            <a:r>
              <a:rPr lang="en-US" dirty="0">
                <a:solidFill>
                  <a:schemeClr val="bg1"/>
                </a:solidFill>
              </a:rPr>
              <a:t>next 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equals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   current </a:t>
            </a:r>
            <a:r>
              <a:rPr lang="en-US" dirty="0">
                <a:solidFill>
                  <a:schemeClr val="bg1"/>
                </a:solidFill>
              </a:rPr>
              <a:t>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+ 1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          next </a:t>
            </a:r>
            <a:r>
              <a:rPr lang="en-US" dirty="0">
                <a:solidFill>
                  <a:schemeClr val="bg1"/>
                </a:solidFill>
              </a:rPr>
              <a:t>value of pc equals “done”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else no </a:t>
            </a:r>
            <a:r>
              <a:rPr lang="en-US" dirty="0">
                <a:solidFill>
                  <a:schemeClr val="bg1"/>
                </a:solidFill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5171" y="5327494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 </a:t>
            </a:r>
            <a:r>
              <a:rPr lang="is-IS" dirty="0"/>
              <a:t>→</a:t>
            </a:r>
            <a:r>
              <a:rPr lang="en-US" dirty="0" smtClean="0"/>
              <a:t> process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current value of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equals “start”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in {0, 1, . . . ,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1000}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next value of pc equals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current value of pc equals “middle”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 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equals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current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next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of pc equals “done”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68828" y="2471054"/>
            <a:ext cx="1567543" cy="10886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24743" y="3526969"/>
            <a:ext cx="1589314" cy="21771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778828" y="3897084"/>
            <a:ext cx="1589315" cy="10884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741713" y="3167741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525485" y="3897088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536367" y="4245430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741713" y="2830285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939142" y="2476497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3439885" y="3173185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016826" y="3543297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114796" y="3902525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23652" y="4261753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47334" y="5205301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Next value of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is-IS" dirty="0"/>
              <a:t>→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’</a:t>
            </a:r>
          </a:p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51950" y="5745487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Equals </a:t>
            </a:r>
            <a:r>
              <a:rPr lang="is-IS" dirty="0"/>
              <a:t>→</a:t>
            </a:r>
            <a:r>
              <a:rPr lang="en-US" dirty="0" smtClean="0"/>
              <a:t> =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4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in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{0, 1, . . . ,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1000}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pc’ =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21" name="Arc 20"/>
          <p:cNvSpPr/>
          <p:nvPr/>
        </p:nvSpPr>
        <p:spPr>
          <a:xfrm rot="15243517" flipV="1">
            <a:off x="2637007" y="1417396"/>
            <a:ext cx="1049348" cy="2880597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16523" y="2415512"/>
            <a:ext cx="1666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∈</a:t>
            </a:r>
            <a:endParaRPr lang="en-US" sz="28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Arc 26"/>
          <p:cNvSpPr/>
          <p:nvPr/>
        </p:nvSpPr>
        <p:spPr>
          <a:xfrm rot="21207587">
            <a:off x="3921322" y="2879072"/>
            <a:ext cx="1049348" cy="1247329"/>
          </a:xfrm>
          <a:prstGeom prst="arc">
            <a:avLst>
              <a:gd name="adj1" fmla="val 16200000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00158" y="3752209"/>
            <a:ext cx="166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0..1000</a:t>
            </a:r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51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7" grpId="0" animBg="1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76339" y="3744686"/>
            <a:ext cx="1279232" cy="6875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74371" y="2699657"/>
            <a:ext cx="1981200" cy="60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 smtClean="0">
                <a:solidFill>
                  <a:schemeClr val="bg1"/>
                </a:solidFill>
              </a:rPr>
              <a:t>∈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pc’ =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12" name="Arc 11"/>
          <p:cNvSpPr/>
          <p:nvPr/>
        </p:nvSpPr>
        <p:spPr>
          <a:xfrm rot="19520209">
            <a:off x="3159914" y="2750925"/>
            <a:ext cx="1918518" cy="1987522"/>
          </a:xfrm>
          <a:prstGeom prst="arc">
            <a:avLst>
              <a:gd name="adj1" fmla="val 16200000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Arc 13"/>
          <p:cNvSpPr/>
          <p:nvPr/>
        </p:nvSpPr>
        <p:spPr>
          <a:xfrm rot="4538668" flipV="1">
            <a:off x="3773079" y="3180303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98752" y="3546060"/>
            <a:ext cx="352982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^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059800" y="4615745"/>
            <a:ext cx="1677904" cy="0"/>
          </a:xfrm>
          <a:prstGeom prst="straightConnector1">
            <a:avLst/>
          </a:prstGeom>
          <a:ln w="20320">
            <a:solidFill>
              <a:schemeClr val="bg1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65267" y="4408378"/>
            <a:ext cx="902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FALSE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34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12" grpId="0" animBg="1"/>
      <p:bldP spid="12" grpId="1" animBg="1"/>
      <p:bldP spid="14" grpId="0" animBg="1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476339" y="3744686"/>
            <a:ext cx="1576212" cy="6875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74371" y="2699657"/>
            <a:ext cx="1789104" cy="60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 (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 smtClean="0">
                <a:solidFill>
                  <a:schemeClr val="bg1"/>
                </a:solidFill>
              </a:rPr>
              <a:t>∈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r>
              <a:rPr lang="en-US" sz="1400" dirty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(pc’ = “middle”)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IF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(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1) </a:t>
            </a:r>
            <a:r>
              <a:rPr lang="en-US" sz="1200" dirty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(pc’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FALSE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Arc 11"/>
          <p:cNvSpPr/>
          <p:nvPr/>
        </p:nvSpPr>
        <p:spPr>
          <a:xfrm rot="19520209">
            <a:off x="3159914" y="2533210"/>
            <a:ext cx="1918518" cy="1987522"/>
          </a:xfrm>
          <a:prstGeom prst="arc">
            <a:avLst>
              <a:gd name="adj1" fmla="val 16211581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Arc 13"/>
          <p:cNvSpPr/>
          <p:nvPr/>
        </p:nvSpPr>
        <p:spPr>
          <a:xfrm rot="4538668" flipV="1">
            <a:off x="4154079" y="3463332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0035" y="3158144"/>
            <a:ext cx="42351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65092" y="3952802"/>
            <a:ext cx="42351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867408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12" grpId="0" animBg="1"/>
      <p:bldP spid="12" grpId="1" animBg="1"/>
      <p:bldP spid="14" grpId="0" animBg="1"/>
      <p:bldP spid="7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4987" b="498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Leslie </a:t>
            </a:r>
            <a:r>
              <a:rPr lang="en-US" dirty="0" err="1" smtClean="0"/>
              <a:t>Lamport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27102" y="2189263"/>
            <a:ext cx="3001899" cy="3503966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2013</a:t>
            </a:r>
            <a:r>
              <a:rPr lang="en-US" dirty="0"/>
              <a:t> </a:t>
            </a:r>
            <a:r>
              <a:rPr lang="en-US" dirty="0" smtClean="0">
                <a:hlinkClick r:id="rId3" tooltip="A.M. Turing Award"/>
              </a:rPr>
              <a:t>A.M</a:t>
            </a:r>
            <a:r>
              <a:rPr lang="en-US" dirty="0">
                <a:hlinkClick r:id="rId3" tooltip="A.M. Turing Award"/>
              </a:rPr>
              <a:t>. Turing </a:t>
            </a:r>
            <a:r>
              <a:rPr lang="en-US" dirty="0" smtClean="0">
                <a:hlinkClick r:id="rId3" tooltip="A.M. Turing Award"/>
              </a:rPr>
              <a:t>Award</a:t>
            </a:r>
            <a:r>
              <a:rPr lang="en-US" dirty="0" smtClean="0"/>
              <a:t> Winner</a:t>
            </a: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hlinkClick r:id="rId4"/>
              </a:rPr>
              <a:t>IEEE </a:t>
            </a:r>
            <a:r>
              <a:rPr lang="en-US" u="sng" dirty="0">
                <a:hlinkClick r:id="rId4"/>
              </a:rPr>
              <a:t>Emanuel R. Piore </a:t>
            </a:r>
            <a:r>
              <a:rPr lang="en-US" u="sng" dirty="0" smtClean="0">
                <a:hlinkClick r:id="rId4"/>
              </a:rPr>
              <a:t>Award</a:t>
            </a:r>
            <a:endParaRPr lang="en-US" u="sng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 tooltip="IEEE John von Neumann Medal"/>
              </a:rPr>
              <a:t>IEEE </a:t>
            </a:r>
            <a:r>
              <a:rPr lang="en-US" dirty="0">
                <a:hlinkClick r:id="rId5" tooltip="IEEE John von Neumann Medal"/>
              </a:rPr>
              <a:t>John von </a:t>
            </a:r>
            <a:r>
              <a:rPr lang="en-US" dirty="0" smtClean="0">
                <a:hlinkClick r:id="rId5" tooltip="IEEE John von Neumann Medal"/>
              </a:rPr>
              <a:t>Neumann Medal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hlinkClick r:id="rId6"/>
              </a:rPr>
              <a:t>Lamport's </a:t>
            </a:r>
            <a:r>
              <a:rPr lang="en-US" u="sng" dirty="0">
                <a:hlinkClick r:id="rId6"/>
              </a:rPr>
              <a:t>bakery </a:t>
            </a:r>
            <a:r>
              <a:rPr lang="en-US" u="sng" dirty="0" smtClean="0">
                <a:hlinkClick r:id="rId6"/>
              </a:rPr>
              <a:t>algorithm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7" tooltip="Byzantine fault tolerance"/>
              </a:rPr>
              <a:t>Byzantine </a:t>
            </a:r>
            <a:r>
              <a:rPr lang="en-US" dirty="0">
                <a:hlinkClick r:id="rId7" tooltip="Byzantine fault tolerance"/>
              </a:rPr>
              <a:t>fault </a:t>
            </a:r>
            <a:r>
              <a:rPr lang="en-US" dirty="0" smtClean="0">
                <a:hlinkClick r:id="rId7" tooltip="Byzantine fault tolerance"/>
              </a:rPr>
              <a:t>tolerance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8" tooltip="Paxos algorithm"/>
              </a:rPr>
              <a:t>Paxos algorithm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9" tooltip="Lamport signature"/>
              </a:rPr>
              <a:t>Lamport signature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u="sng" dirty="0">
                <a:hlinkClick r:id="rId10"/>
              </a:rPr>
              <a:t>Chandy-Lamport algorithm</a:t>
            </a:r>
            <a:r>
              <a:rPr lang="en-US" dirty="0"/>
              <a:t> 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of the most cited author in computer science history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06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ELSE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ELSE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2371" y="2427514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(pc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=“start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A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865911" y="2830285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(pc’ =“middle”)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60792" y="28732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2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4920343" y="15675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((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sk-SK" dirty="0"/>
              <a:t> </a:t>
            </a:r>
            <a:r>
              <a:rPr lang="sk-SK" dirty="0" smtClean="0"/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((pc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4914" y="3038910"/>
            <a:ext cx="31918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r>
              <a:rPr lang="en-US" dirty="0">
                <a:solidFill>
                  <a:schemeClr val="bg1"/>
                </a:solidFill>
              </a:rPr>
              <a:t>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=“middle”) </a:t>
            </a:r>
            <a:r>
              <a:rPr lang="en-US" dirty="0">
                <a:solidFill>
                  <a:schemeClr val="bg1"/>
                </a:solidFill>
              </a:rPr>
              <a:t>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</a:t>
            </a: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58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01932" y="3418114"/>
            <a:ext cx="1786698" cy="93617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01932" y="2335681"/>
            <a:ext cx="1754038" cy="973576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1"/>
          </p:nvPr>
        </p:nvSpPr>
        <p:spPr>
          <a:xfrm>
            <a:off x="685802" y="17199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((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sk-SK" dirty="0"/>
              <a:t> </a:t>
            </a:r>
            <a:r>
              <a:rPr lang="sk-SK" dirty="0" smtClean="0"/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((pc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76800" y="2335681"/>
            <a:ext cx="357790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∨</a:t>
            </a:r>
            <a:endParaRPr lang="en-US" sz="135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4920343" y="15675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=“start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</a:t>
            </a: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sk-SK" dirty="0" smtClean="0"/>
              <a:t>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Curved Left Arrow 9"/>
          <p:cNvSpPr/>
          <p:nvPr/>
        </p:nvSpPr>
        <p:spPr>
          <a:xfrm>
            <a:off x="6988630" y="2841171"/>
            <a:ext cx="489856" cy="936172"/>
          </a:xfrm>
          <a:prstGeom prst="curved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Right Arrow 11"/>
          <p:cNvSpPr/>
          <p:nvPr/>
        </p:nvSpPr>
        <p:spPr>
          <a:xfrm rot="10624728">
            <a:off x="6970999" y="2518213"/>
            <a:ext cx="719275" cy="1560478"/>
          </a:xfrm>
          <a:prstGeom prst="curv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84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2" grpId="0"/>
      <p:bldP spid="3" grpId="0" uiExpand="1" build="p"/>
      <p:bldP spid="10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1"/>
            <a:ext cx="7399728" cy="40930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Complete Specification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1"/>
          </p:nvPr>
        </p:nvSpPr>
        <p:spPr>
          <a:xfrm>
            <a:off x="827318" y="3407224"/>
            <a:ext cx="2906486" cy="2547261"/>
          </a:xfrm>
        </p:spPr>
        <p:txBody>
          <a:bodyPr/>
          <a:lstStyle/>
          <a:p>
            <a:r>
              <a:rPr lang="en-US" u="sng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Next-state formula: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∨∧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pc’ = “middle”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∨∧</a:t>
            </a:r>
            <a:r>
              <a:rPr lang="sk-SK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</a:t>
            </a:r>
          </a:p>
          <a:p>
            <a:pPr lvl="0"/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en-US" sz="12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“done”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3628" y="2370001"/>
            <a:ext cx="278954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u="sng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Initial-state formula:</a:t>
            </a:r>
          </a:p>
          <a:p>
            <a:endParaRPr lang="en-US" sz="135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35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35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35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0) ∧ (pc = “start”) </a:t>
            </a:r>
            <a:endParaRPr lang="en-US" sz="135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78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The TLA Toolbox is an IDE (integrated development environment) for the TLA+ tools.  </a:t>
            </a:r>
            <a:endParaRPr lang="en-US" dirty="0" smtClean="0"/>
          </a:p>
          <a:p>
            <a:r>
              <a:rPr lang="en-US" dirty="0" smtClean="0"/>
              <a:t>Create </a:t>
            </a:r>
            <a:r>
              <a:rPr lang="en-US" dirty="0"/>
              <a:t>and edit your specs, with the </a:t>
            </a:r>
            <a:r>
              <a:rPr lang="en-US" dirty="0">
                <a:solidFill>
                  <a:schemeClr val="tx2"/>
                </a:solidFill>
              </a:rPr>
              <a:t>locations of parsing errors </a:t>
            </a:r>
            <a:r>
              <a:rPr lang="en-US" dirty="0"/>
              <a:t>marked in the modules.</a:t>
            </a:r>
          </a:p>
          <a:p>
            <a:r>
              <a:rPr lang="en-US" dirty="0"/>
              <a:t>Run the </a:t>
            </a:r>
            <a:r>
              <a:rPr lang="en-US" dirty="0" err="1"/>
              <a:t>PlusCal</a:t>
            </a:r>
            <a:r>
              <a:rPr lang="en-US" dirty="0"/>
              <a:t> translator, with the locations of translation errors marked in the </a:t>
            </a:r>
            <a:r>
              <a:rPr lang="en-US" dirty="0" err="1"/>
              <a:t>PlusCal</a:t>
            </a:r>
            <a:r>
              <a:rPr lang="en-US" dirty="0"/>
              <a:t> code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View the pretty-printed versions of your modules.</a:t>
            </a:r>
          </a:p>
          <a:p>
            <a:r>
              <a:rPr lang="en-US" dirty="0"/>
              <a:t>Run the TLC model checker.  The Toolbox allows you to explorer an error trace produced by TLC—for example, by evaluating arbitrary formulas at each step in the trace.</a:t>
            </a:r>
          </a:p>
          <a:p>
            <a:r>
              <a:rPr lang="en-US" dirty="0"/>
              <a:t>Run the </a:t>
            </a:r>
            <a:r>
              <a:rPr lang="en-US" dirty="0" smtClean="0">
                <a:solidFill>
                  <a:schemeClr val="tx2"/>
                </a:solidFill>
              </a:rPr>
              <a:t>TLAPS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TLA+ Toolbox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68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5675" y="6093921"/>
            <a:ext cx="13815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a umis varius.</a:t>
            </a:r>
          </a:p>
        </p:txBody>
      </p:sp>
      <p:sp>
        <p:nvSpPr>
          <p:cNvPr id="4" name="Arc 3"/>
          <p:cNvSpPr/>
          <p:nvPr/>
        </p:nvSpPr>
        <p:spPr>
          <a:xfrm rot="14652315" flipV="1">
            <a:off x="868885" y="5413358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5" b="62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135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2301" b="1230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Die Hard Problem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Heroes have to put </a:t>
            </a:r>
            <a:r>
              <a:rPr lang="en-US" b="1" dirty="0" smtClean="0">
                <a:solidFill>
                  <a:schemeClr val="tx2"/>
                </a:solidFill>
              </a:rPr>
              <a:t>exactly 4 gallons of water </a:t>
            </a:r>
            <a:r>
              <a:rPr lang="en-US" dirty="0" smtClean="0"/>
              <a:t>in a Jug to stop a bomb from going off.</a:t>
            </a:r>
            <a:br>
              <a:rPr lang="en-US" dirty="0" smtClean="0"/>
            </a:br>
            <a:r>
              <a:rPr lang="en-US" dirty="0" smtClean="0"/>
              <a:t>But they have only 2 containers:</a:t>
            </a:r>
          </a:p>
          <a:p>
            <a:pPr marL="342900" indent="-342900">
              <a:buAutoNum type="arabicPeriod"/>
            </a:pPr>
            <a:r>
              <a:rPr lang="en-US" dirty="0" smtClean="0"/>
              <a:t>Big Jug </a:t>
            </a:r>
            <a:r>
              <a:rPr lang="mr-IN" dirty="0" smtClean="0"/>
              <a:t>–</a:t>
            </a:r>
            <a:r>
              <a:rPr lang="en-US" dirty="0" smtClean="0"/>
              <a:t> 5 Gallons</a:t>
            </a:r>
          </a:p>
          <a:p>
            <a:pPr marL="342900" indent="-342900">
              <a:buAutoNum type="arabicPeriod"/>
            </a:pPr>
            <a:r>
              <a:rPr lang="en-US" dirty="0" smtClean="0"/>
              <a:t>Small Jug</a:t>
            </a:r>
            <a:r>
              <a:rPr lang="mr-IN" dirty="0" smtClean="0"/>
              <a:t>–</a:t>
            </a:r>
            <a:r>
              <a:rPr lang="en-US" dirty="0" smtClean="0"/>
              <a:t> 3 Gallons</a:t>
            </a:r>
          </a:p>
          <a:p>
            <a:endParaRPr lang="en-US" dirty="0"/>
          </a:p>
          <a:p>
            <a:r>
              <a:rPr lang="en-US" dirty="0" smtClean="0"/>
              <a:t>It is possible to pour water from one jug to another.</a:t>
            </a:r>
          </a:p>
        </p:txBody>
      </p:sp>
    </p:spTree>
    <p:extLst>
      <p:ext uri="{BB962C8B-B14F-4D97-AF65-F5344CB8AC3E}">
        <p14:creationId xmlns:p14="http://schemas.microsoft.com/office/powerpoint/2010/main" val="5288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and Steps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3209" y="235432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62950" y="245151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1970028" y="246450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0812" y="250468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862121" y="2365204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2961862" y="246239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4168940" y="247538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39724" y="2515564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39265" y="236520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5139006" y="246239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9" name="Freeform 18"/>
          <p:cNvSpPr/>
          <p:nvPr/>
        </p:nvSpPr>
        <p:spPr>
          <a:xfrm rot="10800000">
            <a:off x="6346084" y="247538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16868" y="251556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3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216410" y="236520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7316151" y="246239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3" name="Freeform 22"/>
          <p:cNvSpPr/>
          <p:nvPr/>
        </p:nvSpPr>
        <p:spPr>
          <a:xfrm rot="10800000">
            <a:off x="8523229" y="247538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94013" y="251556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3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227292" y="3965405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7327033" y="4062596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7" name="Freeform 26"/>
          <p:cNvSpPr/>
          <p:nvPr/>
        </p:nvSpPr>
        <p:spPr>
          <a:xfrm rot="10800000">
            <a:off x="8534111" y="4075586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04895" y="4115765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1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5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082806" y="3954520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5182547" y="4051711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1" name="Freeform 30"/>
          <p:cNvSpPr/>
          <p:nvPr/>
        </p:nvSpPr>
        <p:spPr>
          <a:xfrm rot="10800000">
            <a:off x="6389625" y="4064701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60409" y="4104880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1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73004" y="3965403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2972745" y="4062594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5" name="Freeform 34"/>
          <p:cNvSpPr/>
          <p:nvPr/>
        </p:nvSpPr>
        <p:spPr>
          <a:xfrm rot="10800000">
            <a:off x="4179823" y="4075584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050607" y="4115763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1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4091" y="397628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8" name="Freeform 37"/>
          <p:cNvSpPr/>
          <p:nvPr/>
        </p:nvSpPr>
        <p:spPr>
          <a:xfrm>
            <a:off x="773832" y="407347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9" name="Freeform 38"/>
          <p:cNvSpPr/>
          <p:nvPr/>
        </p:nvSpPr>
        <p:spPr>
          <a:xfrm rot="10800000">
            <a:off x="1980910" y="408646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1694" y="4126646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1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1" name="Straight Arrow Connector 40"/>
          <p:cNvCxnSpPr>
            <a:stCxn id="13" idx="1"/>
            <a:endCxn id="9" idx="3"/>
          </p:cNvCxnSpPr>
          <p:nvPr/>
        </p:nvCxnSpPr>
        <p:spPr>
          <a:xfrm flipH="1" flipV="1">
            <a:off x="2204171" y="2775910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4403083" y="2797069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6608725" y="2808853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5" idx="0"/>
            <a:endCxn id="21" idx="2"/>
          </p:cNvCxnSpPr>
          <p:nvPr/>
        </p:nvCxnSpPr>
        <p:spPr>
          <a:xfrm flipH="1" flipV="1">
            <a:off x="7986891" y="3208377"/>
            <a:ext cx="10882" cy="757028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9" idx="3"/>
            <a:endCxn id="25" idx="1"/>
          </p:cNvCxnSpPr>
          <p:nvPr/>
        </p:nvCxnSpPr>
        <p:spPr>
          <a:xfrm>
            <a:off x="6623768" y="4376108"/>
            <a:ext cx="603524" cy="10885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29" idx="1"/>
          </p:cNvCxnSpPr>
          <p:nvPr/>
        </p:nvCxnSpPr>
        <p:spPr>
          <a:xfrm flipV="1">
            <a:off x="4403083" y="4376108"/>
            <a:ext cx="679723" cy="22061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191168" y="4397267"/>
            <a:ext cx="679723" cy="22061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674091" y="5652688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773832" y="5749879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8" name="Freeform 57"/>
          <p:cNvSpPr/>
          <p:nvPr/>
        </p:nvSpPr>
        <p:spPr>
          <a:xfrm rot="10800000">
            <a:off x="1980910" y="5762869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51694" y="5803048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4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0" name="Straight Arrow Connector 59"/>
          <p:cNvCxnSpPr>
            <a:stCxn id="56" idx="0"/>
            <a:endCxn id="37" idx="2"/>
          </p:cNvCxnSpPr>
          <p:nvPr/>
        </p:nvCxnSpPr>
        <p:spPr>
          <a:xfrm flipV="1">
            <a:off x="1444572" y="4819461"/>
            <a:ext cx="0" cy="833227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67" idx="1"/>
          </p:cNvCxnSpPr>
          <p:nvPr/>
        </p:nvCxnSpPr>
        <p:spPr>
          <a:xfrm flipH="1" flipV="1">
            <a:off x="2191168" y="6095436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404760" y="579553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2883890" y="5674464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2983631" y="577165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9" name="Freeform 68"/>
          <p:cNvSpPr/>
          <p:nvPr/>
        </p:nvSpPr>
        <p:spPr>
          <a:xfrm rot="10800000">
            <a:off x="4190709" y="578464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061493" y="5824824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4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5104579" y="568535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2" name="Freeform 71"/>
          <p:cNvSpPr/>
          <p:nvPr/>
        </p:nvSpPr>
        <p:spPr>
          <a:xfrm>
            <a:off x="5204320" y="578254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3" name="Freeform 72"/>
          <p:cNvSpPr/>
          <p:nvPr/>
        </p:nvSpPr>
        <p:spPr>
          <a:xfrm rot="10800000">
            <a:off x="6411398" y="579553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282182" y="583571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4432564" y="6070555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 flipV="1">
            <a:off x="6642868" y="6044094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40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4978908" cy="958623"/>
          </a:xfrm>
        </p:spPr>
        <p:txBody>
          <a:bodyPr/>
          <a:lstStyle/>
          <a:p>
            <a:r>
              <a:rPr lang="en-US" dirty="0" smtClean="0"/>
              <a:t>Die Hard DEMO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93776" y="2783794"/>
            <a:ext cx="4978908" cy="2212976"/>
          </a:xfrm>
        </p:spPr>
        <p:txBody>
          <a:bodyPr/>
          <a:lstStyle/>
          <a:p>
            <a:r>
              <a:rPr lang="en-US" dirty="0" smtClean="0"/>
              <a:t>Model checking results</a:t>
            </a:r>
          </a:p>
          <a:p>
            <a:r>
              <a:rPr lang="en-US" dirty="0" smtClean="0"/>
              <a:t>Type Correctness</a:t>
            </a:r>
          </a:p>
          <a:p>
            <a:r>
              <a:rPr lang="en-US" dirty="0" smtClean="0"/>
              <a:t>Invariant</a:t>
            </a:r>
          </a:p>
          <a:p>
            <a:r>
              <a:rPr lang="en-US" dirty="0" smtClean="0"/>
              <a:t>Error Trace Exploration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2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65565" y="3113504"/>
            <a:ext cx="6611372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Let’s Review Other Operator and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7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348" y="1196749"/>
            <a:ext cx="4978908" cy="915080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" y="2827337"/>
            <a:ext cx="4978908" cy="2212976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How to write TLA+ specs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TLA Model Checker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 smtClean="0"/>
              <a:t>PlusCal</a:t>
            </a:r>
            <a:r>
              <a:rPr lang="en-US" dirty="0" smtClean="0"/>
              <a:t> Translator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0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 smtClean="0"/>
              <a:t>TLA allows reasoning about sequence of states</a:t>
            </a:r>
            <a:endParaRPr lang="en-US" dirty="0"/>
          </a:p>
          <a:p>
            <a:r>
              <a:rPr lang="en-US" dirty="0" smtClean="0"/>
              <a:t>A temporal formula is built from elementary formulas using Boolean operators and unary operators </a:t>
            </a:r>
            <a:r>
              <a:rPr lang="en-US" dirty="0" smtClean="0">
                <a:solidFill>
                  <a:schemeClr val="tx2"/>
                </a:solidFill>
              </a:rPr>
              <a:t>[ ]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/>
                </a:solidFill>
              </a:rPr>
              <a:t>&lt;&gt;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/>
              <a:t>For example </a:t>
            </a:r>
            <a:r>
              <a:rPr lang="en-US" dirty="0" smtClean="0">
                <a:solidFill>
                  <a:schemeClr val="tx2"/>
                </a:solidFill>
              </a:rPr>
              <a:t>[] F, &lt;&gt;F, </a:t>
            </a:r>
            <a:r>
              <a:rPr lang="en-US" dirty="0" smtClean="0">
                <a:solidFill>
                  <a:schemeClr val="tx2"/>
                </a:solidFill>
              </a:rPr>
              <a:t>¬ F, F </a:t>
            </a:r>
            <a:r>
              <a:rPr lang="en-US" sz="1600" dirty="0" smtClean="0">
                <a:solidFill>
                  <a:schemeClr val="tx2"/>
                </a:solidFill>
              </a:rPr>
              <a:t>∧ G, F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smtClean="0">
                <a:solidFill>
                  <a:schemeClr val="tx2"/>
                </a:solidFill>
              </a:rPr>
              <a:t>∨G</a:t>
            </a:r>
          </a:p>
          <a:p>
            <a:r>
              <a:rPr lang="en-US" sz="1600" dirty="0" smtClean="0"/>
              <a:t>Eventually: </a:t>
            </a:r>
            <a:r>
              <a:rPr lang="en-US" sz="1600" dirty="0" smtClean="0">
                <a:solidFill>
                  <a:schemeClr val="tx2"/>
                </a:solidFill>
              </a:rPr>
              <a:t>&lt;&gt; F </a:t>
            </a:r>
            <a:r>
              <a:rPr lang="en-US" sz="1600" dirty="0" smtClean="0"/>
              <a:t>= </a:t>
            </a:r>
            <a:r>
              <a:rPr lang="en-US" sz="1600" dirty="0" smtClean="0">
                <a:solidFill>
                  <a:schemeClr val="tx2"/>
                </a:solidFill>
              </a:rPr>
              <a:t>¬ [] ¬ F</a:t>
            </a:r>
          </a:p>
          <a:p>
            <a:r>
              <a:rPr lang="en-US" sz="1600" dirty="0" smtClean="0"/>
              <a:t>Eventually Always: </a:t>
            </a:r>
            <a:r>
              <a:rPr lang="en-US" sz="1600" dirty="0" smtClean="0">
                <a:solidFill>
                  <a:schemeClr val="tx2"/>
                </a:solidFill>
              </a:rPr>
              <a:t>&lt;&gt;[]F</a:t>
            </a:r>
          </a:p>
          <a:p>
            <a:r>
              <a:rPr lang="en-US" sz="1600" dirty="0" smtClean="0"/>
              <a:t>Leads to: </a:t>
            </a:r>
            <a:r>
              <a:rPr lang="en-US" sz="1600" dirty="0" smtClean="0">
                <a:solidFill>
                  <a:schemeClr val="tx2"/>
                </a:solidFill>
              </a:rPr>
              <a:t>F </a:t>
            </a:r>
            <a:r>
              <a:rPr lang="en-US" sz="2800" dirty="0">
                <a:solidFill>
                  <a:schemeClr val="tx2"/>
                </a:solidFill>
              </a:rPr>
              <a:t>↝</a:t>
            </a:r>
            <a:r>
              <a:rPr lang="en-US" sz="2800" dirty="0" smtClean="0">
                <a:solidFill>
                  <a:schemeClr val="tx2"/>
                </a:solidFill>
              </a:rPr>
              <a:t> </a:t>
            </a:r>
            <a:r>
              <a:rPr lang="en-US" sz="1600" dirty="0" smtClean="0">
                <a:solidFill>
                  <a:schemeClr val="tx2"/>
                </a:solidFill>
              </a:rPr>
              <a:t> G ≡ [](F ⇒ &lt;&gt;G)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Logic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Alternating Bit protocol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8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35568" y="2922669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335309" y="301986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2542387" y="303285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54604" y="311459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624026" y="311459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24671" y="291865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6324412" y="301584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71628" y="309470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7531490" y="302883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34426" y="3114593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49952" y="312662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49952" y="311459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308684" y="3344779"/>
            <a:ext cx="2141622" cy="1203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39975" y="239803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A</a:t>
            </a:r>
            <a:endParaRPr lang="en-US" sz="2000" b="1" u="sng" dirty="0"/>
          </a:p>
        </p:txBody>
      </p:sp>
      <p:sp>
        <p:nvSpPr>
          <p:cNvPr id="23" name="TextBox 22"/>
          <p:cNvSpPr txBox="1"/>
          <p:nvPr/>
        </p:nvSpPr>
        <p:spPr>
          <a:xfrm>
            <a:off x="6821877" y="236568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B</a:t>
            </a:r>
            <a:endParaRPr lang="en-US" sz="2000" b="1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1695595" y="3826022"/>
            <a:ext cx="663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AVar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666898" y="3834898"/>
            <a:ext cx="68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BVar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08484" y="507732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Alice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39011" y="507732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996726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6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3" grpId="1"/>
      <p:bldP spid="36" grpId="0"/>
      <p:bldP spid="36" grpId="1"/>
      <p:bldP spid="38" grpId="0"/>
      <p:bldP spid="39" grpId="0"/>
      <p:bldP spid="34" grpId="0"/>
      <p:bldP spid="34" grpId="1"/>
      <p:bldP spid="37" grpId="0"/>
      <p:bldP spid="37" grpId="1"/>
      <p:bldP spid="28" grpId="0"/>
      <p:bldP spid="30" grpId="0"/>
      <p:bldP spid="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24671" y="291865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6324412" y="301584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7531490" y="302883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49952" y="311459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49952" y="3126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Alice, 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34426" y="311459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30263" y="3085080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35568" y="2922669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335309" y="301986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2542387" y="303285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54604" y="311459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Alice,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624026" y="311459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01651" y="307481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r>
              <a:rPr lang="en-US" smtClean="0">
                <a:solidFill>
                  <a:schemeClr val="bg1"/>
                </a:solidFill>
              </a:rPr>
              <a:t>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71628" y="3094702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1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308684" y="3344779"/>
            <a:ext cx="2141622" cy="1203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39975" y="239803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A</a:t>
            </a:r>
            <a:endParaRPr lang="en-US" sz="2000" b="1" u="sng" dirty="0"/>
          </a:p>
        </p:txBody>
      </p:sp>
      <p:sp>
        <p:nvSpPr>
          <p:cNvPr id="23" name="TextBox 22"/>
          <p:cNvSpPr txBox="1"/>
          <p:nvPr/>
        </p:nvSpPr>
        <p:spPr>
          <a:xfrm>
            <a:off x="6821877" y="236568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B</a:t>
            </a:r>
            <a:endParaRPr lang="en-US" sz="2000" b="1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1695595" y="3826022"/>
            <a:ext cx="663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AVar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666898" y="3834898"/>
            <a:ext cx="68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BVar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08484" y="507732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Alice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39011" y="507732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996726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043784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1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7" grpId="1"/>
      <p:bldP spid="34" grpId="0"/>
      <p:bldP spid="34" grpId="1"/>
      <p:bldP spid="39" grpId="0"/>
      <p:bldP spid="39" grpId="1"/>
      <p:bldP spid="27" grpId="0"/>
      <p:bldP spid="33" grpId="0"/>
      <p:bldP spid="33" grpId="1"/>
      <p:bldP spid="36" grpId="0"/>
      <p:bldP spid="36" grpId="1"/>
      <p:bldP spid="26" grpId="0"/>
      <p:bldP spid="38" grpId="0"/>
      <p:bldP spid="38" grpId="1"/>
      <p:bldP spid="28" grpId="0"/>
      <p:bldP spid="30" grpId="0"/>
      <p:bldP spid="31" grpId="0"/>
      <p:bldP spid="29" grpId="0"/>
      <p:bldP spid="29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658979"/>
            <a:ext cx="6442931" cy="3320768"/>
          </a:xfrm>
        </p:spPr>
        <p:txBody>
          <a:bodyPr/>
          <a:lstStyle/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TypeOK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∈ Data × { 0, 1} 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∈ Data × { 0, 1} 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∈ Data ×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{1} 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b="1" dirty="0"/>
          </a:p>
          <a:p>
            <a:r>
              <a:rPr lang="en-US" sz="1200" b="1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∈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pPr lvl="0"/>
            <a:r>
              <a:rPr lang="en-US" sz="1800" b="1" dirty="0" smtClean="0">
                <a:solidFill>
                  <a:schemeClr val="tx2"/>
                </a:solidFill>
              </a:rPr>
              <a:t>When A sends a message 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A =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smtClean="0"/>
              <a:t>∃ 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∈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Data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: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’ = &lt; d, 1 -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[2]&gt;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 smtClean="0">
                <a:solidFill>
                  <a:schemeClr val="tx2"/>
                </a:solidFill>
              </a:rPr>
              <a:t>When </a:t>
            </a:r>
            <a:r>
              <a:rPr lang="en-US" sz="1800" b="1" dirty="0">
                <a:solidFill>
                  <a:schemeClr val="tx2"/>
                </a:solidFill>
              </a:rPr>
              <a:t>B updates it’s message</a:t>
            </a:r>
            <a:endParaRPr lang="en-US" sz="1800" b="1" dirty="0">
              <a:solidFill>
                <a:schemeClr val="tx2"/>
              </a:solidFill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B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/>
              <a:t>≠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Avar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Next = A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∨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B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Spec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∧ [] [Next]</a:t>
            </a:r>
            <a:r>
              <a:rPr lang="en-US" sz="2000" baseline="-25000" dirty="0" err="1" smtClean="0">
                <a:latin typeface="Courier" charset="0"/>
                <a:ea typeface="Courier" charset="0"/>
                <a:cs typeface="Courier" charset="0"/>
              </a:rPr>
              <a:t>vars</a:t>
            </a:r>
            <a:endParaRPr lang="en-US" sz="2000" baseline="-2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6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Spec = 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∧ [] [Next]</a:t>
            </a:r>
            <a:r>
              <a:rPr lang="en-US" sz="2000" baseline="-25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vars</a:t>
            </a:r>
            <a:endParaRPr lang="en-US" sz="2000" baseline="-25000" dirty="0" smtClean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000" baseline="-250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Safety formula </a:t>
            </a:r>
            <a:r>
              <a:rPr lang="en-US" sz="2000" dirty="0" smtClean="0">
                <a:ea typeface="Courier" charset="0"/>
                <a:cs typeface="Courier" charset="0"/>
              </a:rPr>
              <a:t>asserts what </a:t>
            </a:r>
            <a:r>
              <a:rPr lang="en-US" sz="2000" b="1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may happen </a:t>
            </a:r>
            <a:r>
              <a:rPr lang="en-US" sz="2000" dirty="0" smtClean="0">
                <a:ea typeface="Courier" charset="0"/>
                <a:cs typeface="Courier" charset="0"/>
              </a:rPr>
              <a:t>, so this can be described as such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It fails if the </a:t>
            </a:r>
            <a:r>
              <a:rPr lang="en-US" sz="2000" dirty="0" err="1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Init</a:t>
            </a:r>
            <a:r>
              <a:rPr lang="en-US" sz="2000" dirty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is false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Or the </a:t>
            </a:r>
            <a:r>
              <a:rPr lang="en-US" sz="2000" dirty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[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Next]</a:t>
            </a:r>
            <a:r>
              <a:rPr lang="en-US" sz="2000" baseline="-25000" dirty="0" err="1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vars</a:t>
            </a:r>
            <a:r>
              <a:rPr lang="en-US" sz="2000" baseline="-25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is false in some steps, which means the step neither satisfies 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Next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 nor leaves </a:t>
            </a:r>
            <a:r>
              <a:rPr lang="en-US" sz="2000" dirty="0" err="1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vars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unchanged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8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r>
              <a:rPr lang="en-US" sz="2000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Liveness formula </a:t>
            </a:r>
            <a:r>
              <a:rPr lang="en-US" sz="2000" dirty="0" smtClean="0">
                <a:ea typeface="Courier" charset="0"/>
                <a:cs typeface="Courier" charset="0"/>
              </a:rPr>
              <a:t>asserts what </a:t>
            </a:r>
            <a:r>
              <a:rPr lang="en-US" sz="2000" b="1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must happen 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&lt;“hello”,0&gt;) </a:t>
            </a:r>
            <a:r>
              <a:rPr lang="en-US" sz="36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↝ 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&lt;“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hello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”,0&gt;) </a:t>
            </a:r>
          </a:p>
          <a:p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u="sng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General Form:</a:t>
            </a:r>
            <a:endParaRPr lang="en-US" sz="2000" u="sng" dirty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∀v ∈ 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Data × { 0, 1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}: 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v)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↝ 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v)</a:t>
            </a:r>
            <a:endParaRPr lang="en-US" sz="20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7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PlusCal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Formal Speciation </a:t>
            </a:r>
            <a:r>
              <a:rPr lang="en-US" dirty="0"/>
              <a:t>L</a:t>
            </a:r>
            <a:r>
              <a:rPr lang="en-US" dirty="0" smtClean="0"/>
              <a:t>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36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tx2"/>
                </a:solidFill>
              </a:rPr>
              <a:t>PlusCal</a:t>
            </a:r>
            <a:r>
              <a:rPr lang="en-US" dirty="0"/>
              <a:t> (formerly called </a:t>
            </a:r>
            <a:r>
              <a:rPr lang="en-US" b="1" dirty="0"/>
              <a:t>+CAL</a:t>
            </a:r>
            <a:r>
              <a:rPr lang="en-US" dirty="0"/>
              <a:t>) is a formal specification language </a:t>
            </a:r>
            <a:endParaRPr lang="en-US" dirty="0"/>
          </a:p>
          <a:p>
            <a:r>
              <a:rPr lang="en-US" dirty="0" smtClean="0"/>
              <a:t>It </a:t>
            </a:r>
            <a:r>
              <a:rPr lang="en-US" dirty="0" err="1" smtClean="0"/>
              <a:t>transpiles</a:t>
            </a:r>
            <a:r>
              <a:rPr lang="en-US" dirty="0" smtClean="0"/>
              <a:t> to </a:t>
            </a:r>
            <a:r>
              <a:rPr lang="en-US" dirty="0" smtClean="0">
                <a:solidFill>
                  <a:schemeClr val="tx2"/>
                </a:solidFill>
              </a:rPr>
              <a:t>TLA+</a:t>
            </a:r>
          </a:p>
          <a:p>
            <a:r>
              <a:rPr lang="en-US" dirty="0" smtClean="0"/>
              <a:t>It was </a:t>
            </a:r>
            <a:r>
              <a:rPr lang="en-US" dirty="0"/>
              <a:t>designed to replace </a:t>
            </a:r>
            <a:r>
              <a:rPr lang="en-US" dirty="0">
                <a:solidFill>
                  <a:schemeClr val="tx2"/>
                </a:solidFill>
              </a:rPr>
              <a:t>pseudocode</a:t>
            </a:r>
            <a:r>
              <a:rPr lang="en-US" dirty="0"/>
              <a:t>, retaining its simplicity while providing a formally-defined and verifiable </a:t>
            </a:r>
            <a:r>
              <a:rPr lang="en-US" dirty="0" smtClean="0"/>
              <a:t>language.</a:t>
            </a:r>
          </a:p>
          <a:p>
            <a:r>
              <a:rPr lang="en-US" dirty="0" err="1"/>
              <a:t>PlusCal</a:t>
            </a:r>
            <a:r>
              <a:rPr lang="en-US" dirty="0"/>
              <a:t> has two separate </a:t>
            </a:r>
            <a:r>
              <a:rPr lang="en-US" dirty="0" smtClean="0"/>
              <a:t>syntaxes:</a:t>
            </a:r>
          </a:p>
          <a:p>
            <a:pPr marL="628642" lvl="1" indent="-285750">
              <a:buFont typeface="Arial" charset="0"/>
              <a:buChar char="•"/>
            </a:pPr>
            <a:r>
              <a:rPr lang="en-US" dirty="0" smtClean="0"/>
              <a:t>Prolix p-syntax</a:t>
            </a:r>
          </a:p>
          <a:p>
            <a:pPr marL="628642" lvl="1" indent="-285750">
              <a:buFont typeface="Arial" charset="0"/>
              <a:buChar char="•"/>
            </a:pPr>
            <a:r>
              <a:rPr lang="en-US" dirty="0" smtClean="0"/>
              <a:t>More </a:t>
            </a:r>
            <a:r>
              <a:rPr lang="en-US" dirty="0"/>
              <a:t>compact </a:t>
            </a:r>
            <a:r>
              <a:rPr lang="en-US" dirty="0" smtClean="0"/>
              <a:t>c-syntax</a:t>
            </a:r>
          </a:p>
          <a:p>
            <a:pPr marL="628642" lvl="1" indent="-285750">
              <a:buFont typeface="Arial" charset="0"/>
              <a:buChar char="•"/>
            </a:pPr>
            <a:endParaRPr lang="en-US" dirty="0" smtClean="0"/>
          </a:p>
          <a:p>
            <a:pPr marL="628642" lvl="1" indent="-285750">
              <a:buFont typeface="Arial" charset="0"/>
              <a:buChar char="•"/>
            </a:pPr>
            <a:endParaRPr lang="en-US" dirty="0"/>
          </a:p>
          <a:p>
            <a:pPr lvl="1"/>
            <a:endParaRPr lang="en-US" dirty="0" smtClean="0"/>
          </a:p>
          <a:p>
            <a:pPr marL="628642" lvl="1" indent="-285750">
              <a:buFont typeface="Arial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PlusCal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86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TLA+ Specs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" b="1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385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5675" y="6093921"/>
            <a:ext cx="13815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a umis varius.</a:t>
            </a:r>
          </a:p>
        </p:txBody>
      </p:sp>
      <p:sp>
        <p:nvSpPr>
          <p:cNvPr id="4" name="Arc 3"/>
          <p:cNvSpPr/>
          <p:nvPr/>
        </p:nvSpPr>
        <p:spPr>
          <a:xfrm rot="14652315" flipV="1">
            <a:off x="868885" y="5413358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0" b="8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4217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 using TLA+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25197" y="2697480"/>
            <a:ext cx="7259240" cy="3336036"/>
          </a:xfrm>
        </p:spPr>
        <p:txBody>
          <a:bodyPr/>
          <a:lstStyle/>
          <a:p>
            <a:pPr lvl="0"/>
            <a:r>
              <a:rPr lang="en-US" sz="2000" dirty="0" smtClean="0"/>
              <a:t>An Amazon Engineer says:</a:t>
            </a:r>
            <a:endParaRPr lang="en-US" sz="2000" dirty="0"/>
          </a:p>
          <a:p>
            <a:pPr lvl="0"/>
            <a:r>
              <a:rPr lang="en-US" sz="1600" b="0" dirty="0" smtClean="0">
                <a:solidFill>
                  <a:schemeClr val="tx1"/>
                </a:solidFill>
              </a:rPr>
              <a:t>“In </a:t>
            </a:r>
            <a:r>
              <a:rPr lang="en-US" sz="1600" b="0" dirty="0">
                <a:solidFill>
                  <a:schemeClr val="tx1"/>
                </a:solidFill>
              </a:rPr>
              <a:t>order to safeguard data we rely on the correctness of an ever-growing set of algorithms for replication, consistency, concurrency-control, fault tolerance, auto-scaling, and other coordination activities</a:t>
            </a:r>
            <a:r>
              <a:rPr lang="en-US" sz="1600" b="0" dirty="0" smtClean="0">
                <a:solidFill>
                  <a:schemeClr val="tx1"/>
                </a:solidFill>
              </a:rPr>
              <a:t>.”</a:t>
            </a:r>
            <a:endParaRPr lang="en-US" sz="1600" dirty="0" smtClean="0">
              <a:solidFill>
                <a:schemeClr val="tx1"/>
              </a:solidFill>
            </a:endParaRPr>
          </a:p>
          <a:p>
            <a:pPr lvl="0"/>
            <a:endParaRPr lang="en-US" dirty="0" smtClean="0"/>
          </a:p>
          <a:p>
            <a:pPr lvl="0"/>
            <a:r>
              <a:rPr lang="en-US" sz="2000" dirty="0" smtClean="0"/>
              <a:t>Microsoft Engineer say:</a:t>
            </a:r>
          </a:p>
          <a:p>
            <a:pPr lvl="0"/>
            <a:r>
              <a:rPr lang="en-US" sz="1600" b="0" dirty="0" smtClean="0">
                <a:solidFill>
                  <a:schemeClr val="tx1"/>
                </a:solidFill>
              </a:rPr>
              <a:t>“Writing </a:t>
            </a:r>
            <a:r>
              <a:rPr lang="en-US" sz="1600" b="0" dirty="0">
                <a:solidFill>
                  <a:schemeClr val="tx1"/>
                </a:solidFill>
              </a:rPr>
              <a:t>a TLA+ spec caught a bug that would not otherwise have been found. That bug would have caused every Xbox 360 to crash after 4 hours of use</a:t>
            </a:r>
            <a:r>
              <a:rPr lang="en-US" sz="1600" b="0" dirty="0" smtClean="0">
                <a:solidFill>
                  <a:schemeClr val="tx1"/>
                </a:solidFill>
              </a:rPr>
              <a:t>.”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41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lamport.azurewebsites.net/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https://slideplayer.com/slide/5077454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https://learntla.com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06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8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 smtClean="0"/>
              <a:t>TLA</a:t>
            </a:r>
            <a:r>
              <a:rPr lang="en-US" dirty="0"/>
              <a:t>+ is a language for </a:t>
            </a:r>
            <a:r>
              <a:rPr lang="en-US" dirty="0" smtClean="0"/>
              <a:t>modeling concurrent and distributed system </a:t>
            </a:r>
            <a:r>
              <a:rPr lang="en-US" dirty="0"/>
              <a:t>above the code level and hardware above the circuit level. </a:t>
            </a:r>
            <a:r>
              <a:rPr lang="en-US" dirty="0" smtClean="0"/>
              <a:t>TLA</a:t>
            </a:r>
            <a:r>
              <a:rPr lang="en-US" dirty="0"/>
              <a:t>+ is based on mathematics and does not resemble any programming language.  Most engineers will find </a:t>
            </a:r>
            <a:r>
              <a:rPr lang="en-US" dirty="0" err="1"/>
              <a:t>PlusCal</a:t>
            </a:r>
            <a:r>
              <a:rPr lang="en-US" dirty="0"/>
              <a:t>, </a:t>
            </a:r>
            <a:r>
              <a:rPr lang="en-US" dirty="0" smtClean="0"/>
              <a:t>to </a:t>
            </a:r>
            <a:r>
              <a:rPr lang="en-US" dirty="0"/>
              <a:t>be the easiest way to start using TLA+.</a:t>
            </a:r>
          </a:p>
          <a:p>
            <a:pPr marL="38100" indent="0">
              <a:buNone/>
            </a:pPr>
            <a:r>
              <a:rPr lang="en-US" dirty="0" smtClean="0"/>
              <a:t>Some important tools TLA+ has:</a:t>
            </a:r>
            <a:endParaRPr lang="en-US" dirty="0"/>
          </a:p>
          <a:p>
            <a:r>
              <a:rPr lang="en-US" dirty="0" smtClean="0"/>
              <a:t>TLC Model Checker</a:t>
            </a:r>
            <a:endParaRPr lang="en-US" dirty="0"/>
          </a:p>
          <a:p>
            <a:r>
              <a:rPr lang="en-US" dirty="0" smtClean="0"/>
              <a:t>TLAPS, the TLA+ proof system</a:t>
            </a:r>
            <a:endParaRPr lang="en-US" dirty="0"/>
          </a:p>
          <a:p>
            <a:r>
              <a:rPr lang="en-US" dirty="0" smtClean="0"/>
              <a:t>TLA+ Toolbox, an IDE</a:t>
            </a:r>
            <a:endParaRPr lang="en-US" dirty="0"/>
          </a:p>
          <a:p>
            <a:r>
              <a:rPr lang="en-US" dirty="0" err="1" smtClean="0"/>
              <a:t>PlusCal</a:t>
            </a:r>
            <a:r>
              <a:rPr lang="en-US" dirty="0" smtClean="0"/>
              <a:t> Translator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45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/>
              <a:t>TLA+ uses a model checker to examine the execution trace for violations of properties</a:t>
            </a:r>
            <a:r>
              <a:rPr lang="en-US" dirty="0" smtClean="0"/>
              <a:t>:</a:t>
            </a:r>
          </a:p>
          <a:p>
            <a:pPr marL="38100" indent="0">
              <a:buNone/>
            </a:pPr>
            <a:endParaRPr lang="en-US" dirty="0" smtClean="0"/>
          </a:p>
          <a:p>
            <a:r>
              <a:rPr lang="en-US" dirty="0" smtClean="0"/>
              <a:t>Uses</a:t>
            </a:r>
            <a:r>
              <a:rPr lang="en-US" dirty="0"/>
              <a:t> set theory to specify </a:t>
            </a:r>
            <a:r>
              <a:rPr lang="en-US" dirty="0">
                <a:solidFill>
                  <a:schemeClr val="tx2"/>
                </a:solidFill>
              </a:rPr>
              <a:t>Safety</a:t>
            </a:r>
            <a:r>
              <a:rPr lang="en-US" dirty="0"/>
              <a:t> properties, i.e., that bad things won't happen.  Also called invariants.</a:t>
            </a:r>
          </a:p>
          <a:p>
            <a:pPr fontAlgn="base"/>
            <a:r>
              <a:rPr lang="en-US" dirty="0" smtClean="0"/>
              <a:t>Uses</a:t>
            </a:r>
            <a:r>
              <a:rPr lang="en-US" dirty="0"/>
              <a:t> temporal logic to define </a:t>
            </a:r>
            <a:r>
              <a:rPr lang="en-US" dirty="0">
                <a:solidFill>
                  <a:schemeClr val="tx2"/>
                </a:solidFill>
              </a:rPr>
              <a:t>Liveness</a:t>
            </a:r>
            <a:r>
              <a:rPr lang="en-US" dirty="0"/>
              <a:t> </a:t>
            </a:r>
            <a:r>
              <a:rPr lang="en-US" dirty="0" smtClean="0"/>
              <a:t>properties</a:t>
            </a:r>
            <a:r>
              <a:rPr lang="en-US" dirty="0"/>
              <a:t>, i.e., that good things eventually </a:t>
            </a:r>
            <a:r>
              <a:rPr lang="en-US" dirty="0" smtClean="0"/>
              <a:t>happen.</a:t>
            </a:r>
          </a:p>
          <a:p>
            <a:pPr marL="38100" indent="0" fontAlgn="base">
              <a:buNone/>
            </a:pPr>
            <a:endParaRPr lang="en-US" dirty="0"/>
          </a:p>
          <a:p>
            <a:pPr marL="38100" indent="0" fontAlgn="base">
              <a:buNone/>
            </a:pPr>
            <a:r>
              <a:rPr lang="en-US" dirty="0" smtClean="0"/>
              <a:t>Invariant based reasoning avoids the complexities and bugs of operational reasoning (happy path ) for concurrent system. Operational reasoning does not scale well.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5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427101" y="2439816"/>
            <a:ext cx="6418318" cy="1766097"/>
          </a:xfrm>
        </p:spPr>
        <p:txBody>
          <a:bodyPr/>
          <a:lstStyle/>
          <a:p>
            <a:r>
              <a:rPr lang="en-US" sz="1600" dirty="0" smtClean="0"/>
              <a:t>Simplifying a concept by removing details</a:t>
            </a:r>
          </a:p>
          <a:p>
            <a:r>
              <a:rPr lang="en-US" sz="1600" dirty="0" smtClean="0"/>
              <a:t>Abstraction is most important part of engineering</a:t>
            </a:r>
            <a:endParaRPr lang="en-US" sz="1600" dirty="0"/>
          </a:p>
          <a:p>
            <a:r>
              <a:rPr lang="en-US" sz="1600" dirty="0" smtClean="0"/>
              <a:t>It lets us understand complex systems</a:t>
            </a:r>
            <a:endParaRPr lang="en-US" sz="16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72066" y="4281093"/>
            <a:ext cx="4910277" cy="1303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" name="Freeform 5"/>
          <p:cNvSpPr/>
          <p:nvPr/>
        </p:nvSpPr>
        <p:spPr>
          <a:xfrm rot="10800000">
            <a:off x="5311942" y="4431453"/>
            <a:ext cx="177603" cy="95410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43589" y="4431453"/>
            <a:ext cx="4362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 hard part of learning to write TLA+ specs is learning to think abstractly about the system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</a:p>
          <a:p>
            <a:endParaRPr lang="en-US" sz="1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-</a:t>
            </a:r>
            <a:r>
              <a:rPr lang="en-US" sz="1400" dirty="0">
                <a:solidFill>
                  <a:schemeClr val="bg1"/>
                </a:solidFill>
              </a:rPr>
              <a:t> Brannon </a:t>
            </a:r>
            <a:r>
              <a:rPr lang="en-US" sz="1400" dirty="0" smtClean="0">
                <a:solidFill>
                  <a:schemeClr val="bg1"/>
                </a:solidFill>
              </a:rPr>
              <a:t>Batson, former intel engineer</a:t>
            </a:r>
            <a:endParaRPr lang="en-US" sz="1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949671" y="4431452"/>
            <a:ext cx="117130" cy="954107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44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An execution of a system is represented as a </a:t>
            </a:r>
            <a:r>
              <a:rPr lang="en-US" sz="1800" dirty="0">
                <a:solidFill>
                  <a:srgbClr val="C00000"/>
                </a:solidFill>
              </a:rPr>
              <a:t>sequence</a:t>
            </a:r>
            <a:r>
              <a:rPr lang="en-US" sz="1800" dirty="0"/>
              <a:t> of </a:t>
            </a:r>
            <a:r>
              <a:rPr lang="en-US" sz="1800" dirty="0">
                <a:solidFill>
                  <a:srgbClr val="C00000"/>
                </a:solidFill>
              </a:rPr>
              <a:t>discrete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step</a:t>
            </a:r>
            <a:r>
              <a:rPr lang="en-US" sz="1800" dirty="0"/>
              <a:t>s.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Discrete</a:t>
            </a:r>
            <a:r>
              <a:rPr lang="en-US" dirty="0"/>
              <a:t>: we can abstract its continuous evolution as a sequence of discrete events</a:t>
            </a:r>
            <a:r>
              <a:rPr lang="en-US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Sequence</a:t>
            </a:r>
            <a:r>
              <a:rPr lang="en-US" dirty="0"/>
              <a:t>: We can simulate a concurrent system with a sequential program.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Step</a:t>
            </a:r>
            <a:r>
              <a:rPr lang="en-US" dirty="0"/>
              <a:t>: TLA+ describes a step as a state change.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Abstraction underlying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4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 smtClean="0"/>
              <a:t>A </a:t>
            </a:r>
            <a:r>
              <a:rPr lang="en-US" dirty="0"/>
              <a:t>state is an assignment of values to variables, so a state machine is described by</a:t>
            </a:r>
            <a:r>
              <a:rPr lang="en-US" dirty="0" smtClean="0"/>
              <a:t>: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the variables are.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Possible </a:t>
            </a:r>
            <a:r>
              <a:rPr lang="en-US" dirty="0"/>
              <a:t>initial values of variables.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relation between their values in the current state and their possible values in the next state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State Machines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4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6918</TotalTime>
  <Words>1285</Words>
  <Application>Microsoft Macintosh PowerPoint</Application>
  <PresentationFormat>On-screen Show (4:3)</PresentationFormat>
  <Paragraphs>330</Paragraphs>
  <Slides>44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Courier</vt:lpstr>
      <vt:lpstr>Courier New</vt:lpstr>
      <vt:lpstr>Georgia</vt:lpstr>
      <vt:lpstr>LucidaGrande</vt:lpstr>
      <vt:lpstr>Mangal</vt:lpstr>
      <vt:lpstr>Arial</vt:lpstr>
      <vt:lpstr>UB Powerpoint Template</vt:lpstr>
      <vt:lpstr>Tla+ </vt:lpstr>
      <vt:lpstr>Leslie Lamport</vt:lpstr>
      <vt:lpstr>Agenda</vt:lpstr>
      <vt:lpstr>TLA+ Specs</vt:lpstr>
      <vt:lpstr>What is TLA+</vt:lpstr>
      <vt:lpstr>What is TLA+</vt:lpstr>
      <vt:lpstr>Abstraction</vt:lpstr>
      <vt:lpstr>Basic Abstraction underlying TLA+</vt:lpstr>
      <vt:lpstr>Introducing State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The Complete Specification</vt:lpstr>
      <vt:lpstr>What is TLA+ Toolbox</vt:lpstr>
      <vt:lpstr>PowerPoint Presentation</vt:lpstr>
      <vt:lpstr>Die Hard Problem</vt:lpstr>
      <vt:lpstr>Variables and Steps</vt:lpstr>
      <vt:lpstr>Die Hard DEMO</vt:lpstr>
      <vt:lpstr>Let’s Review Other Operator and Modules</vt:lpstr>
      <vt:lpstr>Temporal Logic</vt:lpstr>
      <vt:lpstr>Alternating Bit protocol</vt:lpstr>
      <vt:lpstr>PowerPoint Presentation</vt:lpstr>
      <vt:lpstr>PowerPoint Presentation</vt:lpstr>
      <vt:lpstr>AB Specification</vt:lpstr>
      <vt:lpstr>AB Specification</vt:lpstr>
      <vt:lpstr>AB Specification</vt:lpstr>
      <vt:lpstr>AB Specification</vt:lpstr>
      <vt:lpstr>PlusCal</vt:lpstr>
      <vt:lpstr>PlusCal</vt:lpstr>
      <vt:lpstr>PowerPoint Presentation</vt:lpstr>
      <vt:lpstr>PowerPoint Presentation</vt:lpstr>
      <vt:lpstr>Experience using TLA+</vt:lpstr>
      <vt:lpstr>Reference</vt:lpstr>
      <vt:lpstr>Thank You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257</cp:revision>
  <cp:lastPrinted>2015-10-19T19:01:41Z</cp:lastPrinted>
  <dcterms:created xsi:type="dcterms:W3CDTF">2016-06-28T14:05:07Z</dcterms:created>
  <dcterms:modified xsi:type="dcterms:W3CDTF">2019-04-12T20:57:25Z</dcterms:modified>
  <cp:category/>
</cp:coreProperties>
</file>